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sldIdLst>
    <p:sldId id="259" r:id="rId2"/>
    <p:sldId id="306" r:id="rId3"/>
    <p:sldId id="257" r:id="rId4"/>
    <p:sldId id="294" r:id="rId5"/>
    <p:sldId id="281" r:id="rId6"/>
    <p:sldId id="276" r:id="rId7"/>
    <p:sldId id="275" r:id="rId8"/>
    <p:sldId id="280" r:id="rId9"/>
    <p:sldId id="301" r:id="rId10"/>
    <p:sldId id="278" r:id="rId11"/>
    <p:sldId id="284" r:id="rId12"/>
    <p:sldId id="285" r:id="rId13"/>
    <p:sldId id="283" r:id="rId14"/>
    <p:sldId id="277" r:id="rId15"/>
    <p:sldId id="282" r:id="rId16"/>
    <p:sldId id="286" r:id="rId17"/>
    <p:sldId id="288" r:id="rId18"/>
    <p:sldId id="289" r:id="rId19"/>
    <p:sldId id="290" r:id="rId20"/>
    <p:sldId id="260" r:id="rId21"/>
    <p:sldId id="264" r:id="rId22"/>
    <p:sldId id="262" r:id="rId23"/>
    <p:sldId id="263" r:id="rId24"/>
    <p:sldId id="261" r:id="rId25"/>
    <p:sldId id="297" r:id="rId26"/>
    <p:sldId id="304" r:id="rId27"/>
    <p:sldId id="266" r:id="rId28"/>
    <p:sldId id="267" r:id="rId29"/>
    <p:sldId id="268" r:id="rId30"/>
    <p:sldId id="269" r:id="rId31"/>
    <p:sldId id="292" r:id="rId32"/>
    <p:sldId id="270" r:id="rId33"/>
    <p:sldId id="300" r:id="rId34"/>
    <p:sldId id="271" r:id="rId35"/>
    <p:sldId id="293" r:id="rId36"/>
    <p:sldId id="296" r:id="rId37"/>
    <p:sldId id="298" r:id="rId38"/>
    <p:sldId id="299" r:id="rId39"/>
    <p:sldId id="295" r:id="rId40"/>
    <p:sldId id="303" r:id="rId41"/>
    <p:sldId id="274" r:id="rId42"/>
    <p:sldId id="273" r:id="rId43"/>
    <p:sldId id="302" r:id="rId44"/>
    <p:sldId id="265" r:id="rId45"/>
    <p:sldId id="305" r:id="rId46"/>
    <p:sldId id="307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70" autoAdjust="0"/>
  </p:normalViewPr>
  <p:slideViewPr>
    <p:cSldViewPr>
      <p:cViewPr varScale="1">
        <p:scale>
          <a:sx n="102" d="100"/>
          <a:sy n="102" d="100"/>
        </p:scale>
        <p:origin x="-2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8384BBA-6549-48D3-8D3D-44C7FE1296E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D43EDB-190B-4625-9856-113B9734A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970977-2CE2-40EA-833D-6F1AE1D74C2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A5A84-B931-4361-BB44-BD8A9C80D3C7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0797-229E-4522-BBB0-FFBDE9AC0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1CF4-528C-4EF8-A4D9-D71B91D97E5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86DFF-0F47-4534-B42D-B24782FEF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5A9DD-E237-44D1-8CC6-67A534332C9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7955-CB12-4888-AAC9-3C76CE0FF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37438-F7BC-4244-8387-5971A1A71C8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78D5-D503-4906-B3BC-533C99458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F1510-0AB2-4C45-933B-58AF25066A02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21481-5F01-49A4-8FB5-73193DE16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5E18D-D3F4-4D4D-B76B-B2FC4FEC3F96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5EF2E-BF4D-43BD-97D7-F6DEEA942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F3596-CEA5-40EB-B811-B2030CD5B284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643C8-9049-4DF2-82DF-CEBEB606F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BD21-6D22-4FFE-B486-D5E69721868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B2C8E-9AF9-48A7-96CD-710A10FE2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C66A6-DAC7-47DA-8C34-BD3352A0F2DF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0CB9F-EE6D-4D0A-879D-0E619DC52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8023A-79CE-4A04-9A49-EC9070392FE3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DC99-3953-4861-914E-1A65F8CC8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7551A-D638-4898-BA49-D820C2FC8C45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4989-BAC4-40FB-8D34-ED8059F3FA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4706F2-AC90-457E-AE45-09A49D74869D}" type="datetimeFigureOut">
              <a:rPr lang="ru-RU"/>
              <a:pPr>
                <a:defRPr/>
              </a:pPr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F7A7EE-106E-495D-9014-3547E12D4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. Флаг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16632"/>
            <a:ext cx="4928180" cy="3285453"/>
          </a:xfrm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84984"/>
            <a:ext cx="8229600" cy="10081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5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г. Ленинск-Кузнецкий</a:t>
            </a:r>
            <a:endParaRPr lang="ru-RU" sz="45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advTm="874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>
                <a:solidFill>
                  <a:schemeClr val="tx1"/>
                </a:solidFill>
                <a:latin typeface="+mn-lt"/>
              </a:rPr>
              <a:t>Объем добычи угля составляет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свыше 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10000000 млн. тонн в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год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клуб Добычни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9567" y="1600200"/>
            <a:ext cx="7064865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456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dirty="0" smtClean="0">
                <a:solidFill>
                  <a:schemeClr val="tx1"/>
                </a:solidFill>
                <a:latin typeface="+mn-lt"/>
              </a:rPr>
              <a:t>Шахтеры рудника ставят рекорды один за другим –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1000 погонных метров подрезки за два месяца 2013 года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Кирова_Титаев++_2011 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5411" y="1600200"/>
            <a:ext cx="7073177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51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В 2008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году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к 125-летию </a:t>
            </a:r>
            <a:r>
              <a:rPr lang="ru-RU" sz="2800" dirty="0" err="1">
                <a:solidFill>
                  <a:schemeClr val="tx1"/>
                </a:solidFill>
                <a:latin typeface="+mn-lt"/>
              </a:rPr>
              <a:t>Кольчугинского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рудника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была выдана на-гора миллиардная тонна угля –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рекорд,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непревзойденный в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мире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Бригада С. Фарафонтова Комсомолец_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6058" y="1600200"/>
            <a:ext cx="661188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52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3000000 тонн угля – новый 2013 год досрочно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04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45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  <a:latin typeface="+mn-lt"/>
              </a:rPr>
              <a:t>Но на достигнутом горняки не останавливаются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67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27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На обслуживании шахт города работают сервисные предприятия ОАО «</a:t>
            </a:r>
            <a:r>
              <a:rPr lang="ru-RU" sz="3000" dirty="0" err="1" smtClean="0">
                <a:solidFill>
                  <a:schemeClr val="tx1"/>
                </a:solidFill>
                <a:latin typeface="+mn-lt"/>
              </a:rPr>
              <a:t>СУЭК-Кузбасс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»: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11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606" y="1600200"/>
            <a:ext cx="7062788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83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ООО «</a:t>
            </a:r>
            <a:r>
              <a:rPr lang="ru-RU" sz="3000" dirty="0" err="1" smtClean="0">
                <a:solidFill>
                  <a:schemeClr val="tx1"/>
                </a:solidFill>
                <a:latin typeface="+mn-lt"/>
              </a:rPr>
              <a:t>Сиб-Дамель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» - производство и ремонт горно-шахтного оборудования </a:t>
            </a:r>
          </a:p>
        </p:txBody>
      </p:sp>
      <p:pic>
        <p:nvPicPr>
          <p:cNvPr id="4" name="Содержимое 3" descr="IMG_12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183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Погрузочно-транспортное управление -  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вывоз угля железнодорожным транспортом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общую сеть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РЖД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3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81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>
                <a:solidFill>
                  <a:schemeClr val="tx1"/>
                </a:solidFill>
                <a:latin typeface="+mn-lt"/>
              </a:rPr>
              <a:t>ООО «</a:t>
            </a:r>
            <a:r>
              <a:rPr lang="ru-RU" sz="3000" dirty="0" err="1">
                <a:solidFill>
                  <a:schemeClr val="tx1"/>
                </a:solidFill>
                <a:latin typeface="+mn-lt"/>
              </a:rPr>
              <a:t>Спецналадка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» - 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3000" dirty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производство 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машин и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шахтового оборудования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6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700808"/>
            <a:ext cx="7062788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36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Управление по профилактике и рекультивации – крупнейшее сервисное предприятие в составе ОАО «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СУЭК-Кузбасс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»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36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46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Содержимое 3" descr="ленинск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79513" y="1557338"/>
            <a:ext cx="7064375" cy="4708525"/>
          </a:xfrm>
        </p:spPr>
      </p:pic>
      <p:sp>
        <p:nvSpPr>
          <p:cNvPr id="3" name="Прямоугольник 2"/>
          <p:cNvSpPr/>
          <p:nvPr/>
        </p:nvSpPr>
        <p:spPr>
          <a:xfrm>
            <a:off x="211138" y="-146050"/>
            <a:ext cx="8929687" cy="1630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500" b="1" dirty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Ленинск-Кузнецкий</a:t>
            </a:r>
            <a:r>
              <a:rPr lang="ru-RU" sz="5500" b="1" dirty="0">
                <a:ln w="635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5500" b="1" dirty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–</a:t>
            </a:r>
            <a:r>
              <a:rPr lang="ru-RU" sz="5500" b="1" dirty="0">
                <a:ln w="635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500" b="1" dirty="0">
                <a:ln w="635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/>
            </a:r>
            <a:br>
              <a:rPr lang="ru-RU" sz="4500" b="1" dirty="0">
                <a:ln w="635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</a:br>
            <a:r>
              <a:rPr lang="en-US" sz="4500" b="1" dirty="0">
                <a:ln w="635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500" b="1" dirty="0">
                <a:ln w="6350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+mj-ea"/>
                <a:cs typeface="+mj-cs"/>
              </a:rPr>
              <a:t>город трудовой и спортивной славы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К 130-летию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кольчугинского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рудника в 2013 г. был основан уникальный музей шахтерской славы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Кольчугинского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рудника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7. Музей Ш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51249" y="2377851"/>
            <a:ext cx="4898625" cy="3286147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880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>
                <a:solidFill>
                  <a:schemeClr val="tx1"/>
                </a:solidFill>
                <a:latin typeface="+mn-lt"/>
              </a:rPr>
              <a:t>Музей построен в надшахтном здании клетевого ствола закрытой шахты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им</a:t>
            </a:r>
            <a:r>
              <a:rPr lang="ru-RU" sz="3000" dirty="0">
                <a:solidFill>
                  <a:schemeClr val="tx1"/>
                </a:solidFill>
                <a:latin typeface="+mn-lt"/>
              </a:rPr>
              <a:t>. 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Ярославского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13. Музей Ш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833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Экскурсия по музею начинается со времен превращения доисторических деревьев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каменный уголь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9. Музей Ш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836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экспозиции отражены годы с момента открытия угольного месторождения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до настоящего времени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11. Музей Ш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933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Уникальный документальный и фотоматериал музея отражает каждодневный героический труд горняков рудника всех времен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8. Музей Ш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4368" y="1600200"/>
            <a:ext cx="627526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8882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качестве главного символа города на городской площади торжеств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им.В.П.Мазикина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установлен памятник шахтерской лампе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20. Ламп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3834" y="1600200"/>
            <a:ext cx="3316331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469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Город славен не только трудовыми, но и спортивными </a:t>
            </a:r>
            <a:r>
              <a:rPr lang="ru-RU" sz="3000" dirty="0" smtClean="0">
                <a:solidFill>
                  <a:prstClr val="black"/>
                </a:solidFill>
                <a:latin typeface="Times New Roman"/>
              </a:rPr>
              <a:t>рекордами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233612" y="1935162"/>
            <a:ext cx="4676775" cy="4038600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26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Ледовый дворец – уникальный подарок городу ко Дню Шахтера в 2013 г. от компании «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Газпромнефть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»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24. Ледовый дворец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8788" y="1601036"/>
            <a:ext cx="7106424" cy="4706852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28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Ледовое поле 30 на 60 метров,</a:t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6 залов для занятий другими видами спорта</a:t>
            </a:r>
          </a:p>
        </p:txBody>
      </p:sp>
      <p:pic>
        <p:nvPicPr>
          <p:cNvPr id="4" name="Содержимое 3" descr="25. Ледовый дворец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363" y="1600200"/>
            <a:ext cx="705727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66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1972 г. построен Дворец спортивной гимнастики им.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И.И.Маметьева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,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Заслуженного тренера СССР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27. Дворец спортивной гимнасти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7100" y="1600200"/>
            <a:ext cx="708980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6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Шахтерский труд дал городу известность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5. Стел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911" y="1600200"/>
            <a:ext cx="5582177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77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 2001 г. дворец является региональным центром спортивной подготовки гимнастов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для Сибири и Дальнего Востока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29. Дворец спортивной гимнасти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6190" y="1600200"/>
            <a:ext cx="7031619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903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За прошедшие десятилетия воспитано не одно поколение высококлассных гимнастов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37. Чемпионы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97" y="1600200"/>
            <a:ext cx="7067205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224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Мария Филатова,</a:t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Заслуженный мастер спорта, </a:t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двукратная олимпийская чемпионка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34. Мария Филатов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937" y="1600200"/>
            <a:ext cx="3570126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721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Валентин Могильный, </a:t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абсолютный чемпион Европы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202751" y="1600200"/>
            <a:ext cx="6738497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539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Максим </a:t>
            </a:r>
            <a:r>
              <a:rPr lang="ru-RU" sz="3000" dirty="0" err="1" smtClean="0">
                <a:solidFill>
                  <a:schemeClr val="tx1"/>
                </a:solidFill>
                <a:latin typeface="+mn-lt"/>
              </a:rPr>
              <a:t>Девятовский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, </a:t>
            </a:r>
            <a:br>
              <a:rPr lang="ru-RU" sz="30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абсолютный чемпион Европы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35. Максим Девятов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7020" y="1600200"/>
            <a:ext cx="516996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628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В Дворце проводятся крупные российские и международные соревнования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30. Дворец спортивной гимнасти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901825"/>
            <a:ext cx="7620000" cy="410527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162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Излюбленным местом отдыха горожан стала новая городская площадь торжеств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им.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В.П.Мазикина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16. Площадь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983" y="1600200"/>
            <a:ext cx="6278033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418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На площади установлена скульптурная композиция «Парочка на лавочке» –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подарок семьи Тулеевых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23. Парочка на лавочк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8788" y="1600200"/>
            <a:ext cx="710642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33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Не забывают в городе и о трагических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событиях недавнего прошлого –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мартовском восстании 1919 г.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57. Стела 1919 г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8788" y="1600200"/>
            <a:ext cx="710642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629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Великая Отечественная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в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ойна забрала жизнь каждого третьего горожанина, ушедшего на фронт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3. Площад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18788" y="1600200"/>
            <a:ext cx="710642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77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38297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Город-труженник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соединил в себе горнодобывающую отрасль с высокими достижениями в спорте, образовании, творчестве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Содержимое 3" descr="2. Площад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7100" y="1600200"/>
            <a:ext cx="708980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1014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600" dirty="0">
                <a:solidFill>
                  <a:schemeClr val="tx1"/>
                </a:solidFill>
                <a:latin typeface="+mn-lt"/>
              </a:rPr>
              <a:t>В современном обществе всё более важное </a:t>
            </a:r>
            <a:r>
              <a:rPr lang="ru-RU" sz="26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latin typeface="+mn-lt"/>
              </a:rPr>
              <a:t>место </a:t>
            </a:r>
            <a:r>
              <a:rPr lang="ru-RU" sz="2600" dirty="0">
                <a:solidFill>
                  <a:schemeClr val="tx1"/>
                </a:solidFill>
                <a:latin typeface="+mn-lt"/>
              </a:rPr>
              <a:t>занимает </a:t>
            </a:r>
            <a:r>
              <a:rPr lang="ru-RU" sz="2600" dirty="0" smtClean="0">
                <a:solidFill>
                  <a:schemeClr val="tx1"/>
                </a:solidFill>
                <a:latin typeface="+mn-lt"/>
              </a:rPr>
              <a:t>религия.</a:t>
            </a:r>
            <a:br>
              <a:rPr lang="ru-RU" sz="2600" dirty="0" smtClean="0">
                <a:solidFill>
                  <a:schemeClr val="tx1"/>
                </a:solidFill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latin typeface="+mn-lt"/>
              </a:rPr>
              <a:t>История </a:t>
            </a:r>
            <a:r>
              <a:rPr lang="ru-RU" sz="2600" dirty="0">
                <a:solidFill>
                  <a:schemeClr val="tx1"/>
                </a:solidFill>
                <a:latin typeface="+mn-lt"/>
              </a:rPr>
              <a:t>православной церкви в городе </a:t>
            </a:r>
            <a:r>
              <a:rPr lang="ru-RU" sz="26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latin typeface="+mn-lt"/>
              </a:rPr>
              <a:t>насчитывает </a:t>
            </a:r>
            <a:r>
              <a:rPr lang="ru-RU" sz="2600" dirty="0">
                <a:solidFill>
                  <a:schemeClr val="tx1"/>
                </a:solidFill>
                <a:latin typeface="+mn-lt"/>
              </a:rPr>
              <a:t>уже более 150 </a:t>
            </a:r>
            <a:r>
              <a:rPr lang="ru-RU" sz="2600" dirty="0" smtClean="0">
                <a:solidFill>
                  <a:schemeClr val="tx1"/>
                </a:solidFill>
                <a:latin typeface="+mn-lt"/>
              </a:rPr>
              <a:t>лет</a:t>
            </a:r>
            <a:endParaRPr lang="ru-RU" sz="2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63688" y="1988840"/>
            <a:ext cx="547283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505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Паломникам предоставляется возможность посетить храмовый комплекс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Воскресения Христова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50. Голгоф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24761" y="1600200"/>
            <a:ext cx="6894477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11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01080" cy="136841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1992 г. зарегистрирован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Свято-Серафимо-Покровский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женский монастырь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42. Монастырь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218" y="1600200"/>
            <a:ext cx="560756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79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2000 г.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была открыта Часовня Иконы Божией Матери Всех Скорбящих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Радость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память погибших шахтеров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714500" y="2049462"/>
            <a:ext cx="5715000" cy="3810000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325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В 2014 г.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п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ланируется открытие церкви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Сергия Радонежского на территории 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шахты </a:t>
            </a:r>
            <a:r>
              <a:rPr lang="ru-RU" sz="2800" dirty="0" err="1" smtClean="0">
                <a:solidFill>
                  <a:schemeClr val="tx1"/>
                </a:solidFill>
                <a:latin typeface="+mn-lt"/>
              </a:rPr>
              <a:t>им.А.Д.Рубана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14. Музей ШС фонтан, церков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8788" y="1600200"/>
            <a:ext cx="7106424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advTm="8867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  <a:latin typeface="+mn-lt"/>
              </a:rPr>
              <a:t>Малые города всегда были и остаются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главной </a:t>
            </a:r>
            <a:r>
              <a:rPr lang="ru-RU" sz="2800" dirty="0">
                <a:solidFill>
                  <a:schemeClr val="tx1"/>
                </a:solidFill>
                <a:latin typeface="+mn-lt"/>
              </a:rPr>
              <a:t>опорой </a:t>
            </a: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России.</a:t>
            </a:r>
            <a:br>
              <a:rPr lang="ru-RU" sz="2800" dirty="0" smtClean="0">
                <a:solidFill>
                  <a:schemeClr val="tx1"/>
                </a:solidFill>
                <a:latin typeface="+mn-lt"/>
              </a:rPr>
            </a:br>
            <a:r>
              <a:rPr lang="ru-RU" sz="3000" dirty="0" err="1" smtClean="0">
                <a:solidFill>
                  <a:schemeClr val="tx1"/>
                </a:solidFill>
                <a:latin typeface="+mn-lt"/>
              </a:rPr>
              <a:t>Ленинск-Кузнецкий</a:t>
            </a:r>
            <a:r>
              <a:rPr lang="ru-RU" sz="3000" dirty="0" smtClean="0">
                <a:solidFill>
                  <a:schemeClr val="tx1"/>
                </a:solidFill>
                <a:latin typeface="+mn-lt"/>
              </a:rPr>
              <a:t> – яркий тому пример</a:t>
            </a:r>
            <a:endParaRPr lang="ru-RU" sz="3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031755" y="1600200"/>
            <a:ext cx="7080489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19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Город растет, развивается и с уверенностью смотрит в будущее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42" name="Содержимое 3" descr="foto2_1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58988" y="1600200"/>
            <a:ext cx="5026025" cy="470852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+mn-lt"/>
              </a:rPr>
              <a:t>Сегодня основа экономики города – это труд четырех шахт ОАО «СУЭК-Кузбасс»:</a:t>
            </a:r>
            <a:endParaRPr lang="ru-RU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1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75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Шахта </a:t>
            </a:r>
            <a:r>
              <a:rPr lang="ru-RU" sz="3600" dirty="0" err="1" smtClean="0">
                <a:solidFill>
                  <a:schemeClr val="tx1"/>
                </a:solidFill>
                <a:latin typeface="+mn-lt"/>
              </a:rPr>
              <a:t>им.А.Д.Рубана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9458" name="Содержимое 3" descr="IMG_077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1175" y="1857375"/>
            <a:ext cx="5572125" cy="3714750"/>
          </a:xfrm>
        </p:spPr>
      </p:pic>
    </p:spTree>
  </p:cSld>
  <p:clrMapOvr>
    <a:masterClrMapping/>
  </p:clrMapOvr>
  <p:transition spd="slow" advTm="780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Шахта им. </a:t>
            </a:r>
            <a:r>
              <a:rPr lang="ru-RU" sz="3600" dirty="0" err="1" smtClean="0">
                <a:solidFill>
                  <a:schemeClr val="tx1"/>
                </a:solidFill>
                <a:latin typeface="+mn-lt"/>
              </a:rPr>
              <a:t>С.М.Кирова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IMG_0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1645" y="1600200"/>
            <a:ext cx="7060710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797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Шахта «Комсомолец»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Содержимое 3" descr="шахта осенью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7489" y="1600200"/>
            <a:ext cx="7069022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922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 smtClean="0">
                <a:solidFill>
                  <a:schemeClr val="tx1"/>
                </a:solidFill>
                <a:latin typeface="+mn-lt"/>
              </a:rPr>
              <a:t>Шахта им. 7 ноября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39567" y="1600200"/>
            <a:ext cx="7064865" cy="4708525"/>
          </a:xfrm>
          <a:ln w="57150">
            <a:solidFill>
              <a:schemeClr val="tx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p:transition spd="slow" advTm="8382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444</TotalTime>
  <Words>7</Words>
  <Application>Microsoft Office PowerPoint</Application>
  <PresentationFormat>Экран (4:3)</PresentationFormat>
  <Paragraphs>2</Paragraphs>
  <Slides>46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4" baseType="lpstr">
      <vt:lpstr>Arial</vt:lpstr>
      <vt:lpstr>Times New Roman</vt:lpstr>
      <vt:lpstr>Wingdings 2</vt:lpstr>
      <vt:lpstr>Wingdings</vt:lpstr>
      <vt:lpstr>Wingdings 3</vt:lpstr>
      <vt:lpstr>Calibri</vt:lpstr>
      <vt:lpstr>Monotype Corsiva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Koshmar</dc:creator>
  <cp:lastModifiedBy>123</cp:lastModifiedBy>
  <cp:revision>48</cp:revision>
  <dcterms:created xsi:type="dcterms:W3CDTF">2014-02-17T07:17:45Z</dcterms:created>
  <dcterms:modified xsi:type="dcterms:W3CDTF">2018-06-25T04:14:23Z</dcterms:modified>
</cp:coreProperties>
</file>